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2" r:id="rId2"/>
  </p:sldMasterIdLst>
  <p:notesMasterIdLst>
    <p:notesMasterId r:id="rId15"/>
  </p:notesMasterIdLst>
  <p:sldIdLst>
    <p:sldId id="257" r:id="rId3"/>
    <p:sldId id="277" r:id="rId4"/>
    <p:sldId id="286" r:id="rId5"/>
    <p:sldId id="280" r:id="rId6"/>
    <p:sldId id="279" r:id="rId7"/>
    <p:sldId id="297" r:id="rId8"/>
    <p:sldId id="321" r:id="rId9"/>
    <p:sldId id="322" r:id="rId10"/>
    <p:sldId id="323" r:id="rId11"/>
    <p:sldId id="324" r:id="rId12"/>
    <p:sldId id="294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989" autoAdjust="0"/>
  </p:normalViewPr>
  <p:slideViewPr>
    <p:cSldViewPr snapToGrid="0">
      <p:cViewPr varScale="1">
        <p:scale>
          <a:sx n="61" d="100"/>
          <a:sy n="61" d="100"/>
        </p:scale>
        <p:origin x="21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pherson\Documents\Release%20of%20Results%202018%20Grenada%20Barbados-3August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CCCSLC!$I$3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CCCSLC!$J$2:$O$2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CCCSLC!$J$3:$O$3</c:f>
              <c:numCache>
                <c:formatCode>General</c:formatCode>
                <c:ptCount val="6"/>
                <c:pt idx="0">
                  <c:v>3769</c:v>
                </c:pt>
                <c:pt idx="1">
                  <c:v>3637</c:v>
                </c:pt>
                <c:pt idx="2">
                  <c:v>2233</c:v>
                </c:pt>
                <c:pt idx="3">
                  <c:v>1618</c:v>
                </c:pt>
                <c:pt idx="4">
                  <c:v>261</c:v>
                </c:pt>
                <c:pt idx="5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D-4330-84C3-4D77F9583F87}"/>
            </c:ext>
          </c:extLst>
        </c:ser>
        <c:ser>
          <c:idx val="1"/>
          <c:order val="1"/>
          <c:tx>
            <c:strRef>
              <c:f>CCCSLC!$I$4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CCCSLC!$J$2:$O$2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CCCSLC!$J$4:$O$4</c:f>
              <c:numCache>
                <c:formatCode>General</c:formatCode>
                <c:ptCount val="6"/>
                <c:pt idx="0">
                  <c:v>3876</c:v>
                </c:pt>
                <c:pt idx="1">
                  <c:v>3865</c:v>
                </c:pt>
                <c:pt idx="2">
                  <c:v>2883</c:v>
                </c:pt>
                <c:pt idx="3">
                  <c:v>2221</c:v>
                </c:pt>
                <c:pt idx="4">
                  <c:v>216</c:v>
                </c:pt>
                <c:pt idx="5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D-4330-84C3-4D77F9583F87}"/>
            </c:ext>
          </c:extLst>
        </c:ser>
        <c:ser>
          <c:idx val="2"/>
          <c:order val="2"/>
          <c:tx>
            <c:strRef>
              <c:f>CCCSLC!$I$5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CCCSLC!$J$2:$O$2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CCCSLC!$J$5:$O$5</c:f>
              <c:numCache>
                <c:formatCode>General</c:formatCode>
                <c:ptCount val="6"/>
                <c:pt idx="0">
                  <c:v>3600</c:v>
                </c:pt>
                <c:pt idx="1">
                  <c:v>3592</c:v>
                </c:pt>
                <c:pt idx="2">
                  <c:v>3010</c:v>
                </c:pt>
                <c:pt idx="3">
                  <c:v>1977</c:v>
                </c:pt>
                <c:pt idx="4">
                  <c:v>176</c:v>
                </c:pt>
                <c:pt idx="5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3D-4330-84C3-4D77F9583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077312"/>
        <c:axId val="1543078560"/>
      </c:barChart>
      <c:catAx>
        <c:axId val="154307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078560"/>
        <c:crosses val="autoZero"/>
        <c:auto val="1"/>
        <c:lblAlgn val="ctr"/>
        <c:lblOffset val="100"/>
        <c:noMultiLvlLbl val="0"/>
      </c:catAx>
      <c:valAx>
        <c:axId val="15430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077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22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CCCSLC!$A$3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CCCSLC!$B$2:$G$2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CCCSLC!$B$3:$G$3</c:f>
              <c:numCache>
                <c:formatCode>General</c:formatCode>
                <c:ptCount val="6"/>
                <c:pt idx="0">
                  <c:v>66.39</c:v>
                </c:pt>
                <c:pt idx="1">
                  <c:v>62.93</c:v>
                </c:pt>
                <c:pt idx="2">
                  <c:v>65.84</c:v>
                </c:pt>
                <c:pt idx="3">
                  <c:v>64.63</c:v>
                </c:pt>
                <c:pt idx="4">
                  <c:v>58.68</c:v>
                </c:pt>
                <c:pt idx="5">
                  <c:v>58.65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D-49AC-BE7A-005693D1A108}"/>
            </c:ext>
          </c:extLst>
        </c:ser>
        <c:ser>
          <c:idx val="1"/>
          <c:order val="1"/>
          <c:tx>
            <c:strRef>
              <c:f>CCCSLC!$A$4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CCCSLC!$B$2:$G$2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CCCSLC!$B$4:$G$4</c:f>
              <c:numCache>
                <c:formatCode>General</c:formatCode>
                <c:ptCount val="6"/>
                <c:pt idx="0">
                  <c:v>68.260000000000005</c:v>
                </c:pt>
                <c:pt idx="1">
                  <c:v>63.78</c:v>
                </c:pt>
                <c:pt idx="2">
                  <c:v>65.069999999999993</c:v>
                </c:pt>
                <c:pt idx="3">
                  <c:v>66.7</c:v>
                </c:pt>
                <c:pt idx="4">
                  <c:v>66.97</c:v>
                </c:pt>
                <c:pt idx="5" formatCode="0.00">
                  <c:v>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D-49AC-BE7A-005693D1A108}"/>
            </c:ext>
          </c:extLst>
        </c:ser>
        <c:ser>
          <c:idx val="2"/>
          <c:order val="2"/>
          <c:tx>
            <c:strRef>
              <c:f>CCCSLC!$A$5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CCCSLC!$B$2:$G$2</c:f>
              <c:strCache>
                <c:ptCount val="6"/>
                <c:pt idx="0">
                  <c:v>English </c:v>
                </c:pt>
                <c:pt idx="1">
                  <c:v>Mathematics</c:v>
                </c:pt>
                <c:pt idx="2">
                  <c:v>Social Studies</c:v>
                </c:pt>
                <c:pt idx="3">
                  <c:v>Integrated Science</c:v>
                </c:pt>
                <c:pt idx="4">
                  <c:v>French</c:v>
                </c:pt>
                <c:pt idx="5">
                  <c:v>Spanish</c:v>
                </c:pt>
              </c:strCache>
            </c:strRef>
          </c:cat>
          <c:val>
            <c:numRef>
              <c:f>CCCSLC!$B$5:$G$5</c:f>
              <c:numCache>
                <c:formatCode>General</c:formatCode>
                <c:ptCount val="6"/>
                <c:pt idx="0">
                  <c:v>66.010000000000005</c:v>
                </c:pt>
                <c:pt idx="1">
                  <c:v>64.03</c:v>
                </c:pt>
                <c:pt idx="2">
                  <c:v>64.33</c:v>
                </c:pt>
                <c:pt idx="3">
                  <c:v>62.72</c:v>
                </c:pt>
                <c:pt idx="4">
                  <c:v>66.930000000000007</c:v>
                </c:pt>
                <c:pt idx="5">
                  <c:v>64.790000000000006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9D-49AC-BE7A-005693D1A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033728"/>
        <c:axId val="2048029984"/>
      </c:barChart>
      <c:catAx>
        <c:axId val="20480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29984"/>
        <c:crosses val="autoZero"/>
        <c:auto val="1"/>
        <c:lblAlgn val="ctr"/>
        <c:lblOffset val="100"/>
        <c:noMultiLvlLbl val="0"/>
      </c:catAx>
      <c:valAx>
        <c:axId val="20480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CCCSLC!$R$3</c:f>
              <c:strCache>
                <c:ptCount val="1"/>
                <c:pt idx="0">
                  <c:v>Master</c:v>
                </c:pt>
              </c:strCache>
            </c:strRef>
          </c:tx>
          <c:spPr>
            <a:solidFill>
              <a:srgbClr val="1B0AFC"/>
            </a:solidFill>
            <a:ln>
              <a:noFill/>
            </a:ln>
            <a:effectLst/>
          </c:spPr>
          <c:invertIfNegative val="0"/>
          <c:cat>
            <c:multiLvlStrRef>
              <c:f>CCCSLC!$S$1:$AJ$2</c:f>
              <c:multiLvlStrCache>
                <c:ptCount val="1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</c:lvl>
                <c:lvl>
                  <c:pt idx="0">
                    <c:v>English</c:v>
                  </c:pt>
                  <c:pt idx="3">
                    <c:v>Mathematics</c:v>
                  </c:pt>
                  <c:pt idx="6">
                    <c:v>Social Studies</c:v>
                  </c:pt>
                  <c:pt idx="9">
                    <c:v>Integrated Science</c:v>
                  </c:pt>
                  <c:pt idx="12">
                    <c:v>French</c:v>
                  </c:pt>
                  <c:pt idx="15">
                    <c:v>Spanish</c:v>
                  </c:pt>
                </c:lvl>
              </c:multiLvlStrCache>
            </c:multiLvlStrRef>
          </c:cat>
          <c:val>
            <c:numRef>
              <c:f>CCCSLC!$S$3:$AJ$3</c:f>
              <c:numCache>
                <c:formatCode>0.00</c:formatCode>
                <c:ptCount val="18"/>
                <c:pt idx="0">
                  <c:v>31.87</c:v>
                </c:pt>
                <c:pt idx="1">
                  <c:v>42.48</c:v>
                </c:pt>
                <c:pt idx="2">
                  <c:v>32.19</c:v>
                </c:pt>
                <c:pt idx="3">
                  <c:v>30.71</c:v>
                </c:pt>
                <c:pt idx="4">
                  <c:v>28.11</c:v>
                </c:pt>
                <c:pt idx="5">
                  <c:v>29.77</c:v>
                </c:pt>
                <c:pt idx="6">
                  <c:v>32.15</c:v>
                </c:pt>
                <c:pt idx="7">
                  <c:v>24.87</c:v>
                </c:pt>
                <c:pt idx="8">
                  <c:v>26.98</c:v>
                </c:pt>
                <c:pt idx="9">
                  <c:v>31.64</c:v>
                </c:pt>
                <c:pt idx="10">
                  <c:v>33.090000000000003</c:v>
                </c:pt>
                <c:pt idx="11">
                  <c:v>24.23</c:v>
                </c:pt>
                <c:pt idx="12">
                  <c:v>17.62</c:v>
                </c:pt>
                <c:pt idx="13">
                  <c:v>30.09</c:v>
                </c:pt>
                <c:pt idx="14">
                  <c:v>30.68</c:v>
                </c:pt>
                <c:pt idx="15">
                  <c:v>12.66</c:v>
                </c:pt>
                <c:pt idx="16">
                  <c:v>23.05</c:v>
                </c:pt>
                <c:pt idx="17">
                  <c:v>28.46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0-49EC-BD0B-18CAF8D6E032}"/>
            </c:ext>
          </c:extLst>
        </c:ser>
        <c:ser>
          <c:idx val="1"/>
          <c:order val="1"/>
          <c:tx>
            <c:strRef>
              <c:f>CCCSLC!$R$4</c:f>
              <c:strCache>
                <c:ptCount val="1"/>
                <c:pt idx="0">
                  <c:v>Competent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CCCSLC!$S$1:$AJ$2</c:f>
              <c:multiLvlStrCache>
                <c:ptCount val="1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</c:lvl>
                <c:lvl>
                  <c:pt idx="0">
                    <c:v>English</c:v>
                  </c:pt>
                  <c:pt idx="3">
                    <c:v>Mathematics</c:v>
                  </c:pt>
                  <c:pt idx="6">
                    <c:v>Social Studies</c:v>
                  </c:pt>
                  <c:pt idx="9">
                    <c:v>Integrated Science</c:v>
                  </c:pt>
                  <c:pt idx="12">
                    <c:v>French</c:v>
                  </c:pt>
                  <c:pt idx="15">
                    <c:v>Spanish</c:v>
                  </c:pt>
                </c:lvl>
              </c:multiLvlStrCache>
            </c:multiLvlStrRef>
          </c:cat>
          <c:val>
            <c:numRef>
              <c:f>CCCSLC!$S$4:$AJ$4</c:f>
              <c:numCache>
                <c:formatCode>0.00</c:formatCode>
                <c:ptCount val="18"/>
                <c:pt idx="0">
                  <c:v>56.12</c:v>
                </c:pt>
                <c:pt idx="1">
                  <c:v>47.4</c:v>
                </c:pt>
                <c:pt idx="2">
                  <c:v>56.25</c:v>
                </c:pt>
                <c:pt idx="3">
                  <c:v>48.94</c:v>
                </c:pt>
                <c:pt idx="4">
                  <c:v>54.89</c:v>
                </c:pt>
                <c:pt idx="5">
                  <c:v>53.75</c:v>
                </c:pt>
                <c:pt idx="6">
                  <c:v>55.53</c:v>
                </c:pt>
                <c:pt idx="7">
                  <c:v>64.56</c:v>
                </c:pt>
                <c:pt idx="8">
                  <c:v>59.67</c:v>
                </c:pt>
                <c:pt idx="9">
                  <c:v>54.45</c:v>
                </c:pt>
                <c:pt idx="10">
                  <c:v>57.17</c:v>
                </c:pt>
                <c:pt idx="11">
                  <c:v>57.92</c:v>
                </c:pt>
                <c:pt idx="12">
                  <c:v>57.85</c:v>
                </c:pt>
                <c:pt idx="13">
                  <c:v>58.33</c:v>
                </c:pt>
                <c:pt idx="14">
                  <c:v>57.39</c:v>
                </c:pt>
                <c:pt idx="15">
                  <c:v>57.59</c:v>
                </c:pt>
                <c:pt idx="16">
                  <c:v>60.55</c:v>
                </c:pt>
                <c:pt idx="17">
                  <c:v>57.72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0-49EC-BD0B-18CAF8D6E032}"/>
            </c:ext>
          </c:extLst>
        </c:ser>
        <c:ser>
          <c:idx val="2"/>
          <c:order val="2"/>
          <c:tx>
            <c:strRef>
              <c:f>CCCSLC!$R$5</c:f>
              <c:strCache>
                <c:ptCount val="1"/>
                <c:pt idx="0">
                  <c:v>Developing Competence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CCCSLC!$S$1:$AJ$2</c:f>
              <c:multiLvlStrCache>
                <c:ptCount val="1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</c:lvl>
                <c:lvl>
                  <c:pt idx="0">
                    <c:v>English</c:v>
                  </c:pt>
                  <c:pt idx="3">
                    <c:v>Mathematics</c:v>
                  </c:pt>
                  <c:pt idx="6">
                    <c:v>Social Studies</c:v>
                  </c:pt>
                  <c:pt idx="9">
                    <c:v>Integrated Science</c:v>
                  </c:pt>
                  <c:pt idx="12">
                    <c:v>French</c:v>
                  </c:pt>
                  <c:pt idx="15">
                    <c:v>Spanish</c:v>
                  </c:pt>
                </c:lvl>
              </c:multiLvlStrCache>
            </c:multiLvlStrRef>
          </c:cat>
          <c:val>
            <c:numRef>
              <c:f>CCCSLC!$S$5:$AJ$5</c:f>
              <c:numCache>
                <c:formatCode>0.00</c:formatCode>
                <c:ptCount val="18"/>
                <c:pt idx="0">
                  <c:v>12.02</c:v>
                </c:pt>
                <c:pt idx="1">
                  <c:v>10.119999999999999</c:v>
                </c:pt>
                <c:pt idx="2">
                  <c:v>11.56</c:v>
                </c:pt>
                <c:pt idx="3">
                  <c:v>20.350000000000001</c:v>
                </c:pt>
                <c:pt idx="4">
                  <c:v>17</c:v>
                </c:pt>
                <c:pt idx="5">
                  <c:v>16.48</c:v>
                </c:pt>
                <c:pt idx="6">
                  <c:v>12.32</c:v>
                </c:pt>
                <c:pt idx="7">
                  <c:v>10.57</c:v>
                </c:pt>
                <c:pt idx="8">
                  <c:v>13.35</c:v>
                </c:pt>
                <c:pt idx="9">
                  <c:v>13.91</c:v>
                </c:pt>
                <c:pt idx="10">
                  <c:v>9.74</c:v>
                </c:pt>
                <c:pt idx="11">
                  <c:v>17.850000000000001</c:v>
                </c:pt>
                <c:pt idx="12">
                  <c:v>24.52</c:v>
                </c:pt>
                <c:pt idx="13">
                  <c:v>11.57</c:v>
                </c:pt>
                <c:pt idx="14">
                  <c:v>11.93</c:v>
                </c:pt>
                <c:pt idx="15">
                  <c:v>25.87</c:v>
                </c:pt>
                <c:pt idx="16">
                  <c:v>16.41</c:v>
                </c:pt>
                <c:pt idx="17">
                  <c:v>13.82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0-49EC-BD0B-18CAF8D6E032}"/>
            </c:ext>
          </c:extLst>
        </c:ser>
        <c:ser>
          <c:idx val="3"/>
          <c:order val="3"/>
          <c:tx>
            <c:strRef>
              <c:f>CCCSLC!$R$6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CCCSLC!$S$1:$AJ$2</c:f>
              <c:multiLvlStrCache>
                <c:ptCount val="1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2018</c:v>
                  </c:pt>
                  <c:pt idx="6">
                    <c:v>2016</c:v>
                  </c:pt>
                  <c:pt idx="7">
                    <c:v>2017</c:v>
                  </c:pt>
                  <c:pt idx="8">
                    <c:v>2018</c:v>
                  </c:pt>
                  <c:pt idx="9">
                    <c:v>2016</c:v>
                  </c:pt>
                  <c:pt idx="10">
                    <c:v>2017</c:v>
                  </c:pt>
                  <c:pt idx="11">
                    <c:v>2018</c:v>
                  </c:pt>
                  <c:pt idx="12">
                    <c:v>2016</c:v>
                  </c:pt>
                  <c:pt idx="13">
                    <c:v>2017</c:v>
                  </c:pt>
                  <c:pt idx="14">
                    <c:v>2018</c:v>
                  </c:pt>
                  <c:pt idx="15">
                    <c:v>2016</c:v>
                  </c:pt>
                  <c:pt idx="16">
                    <c:v>2017</c:v>
                  </c:pt>
                  <c:pt idx="17">
                    <c:v>2018</c:v>
                  </c:pt>
                </c:lvl>
                <c:lvl>
                  <c:pt idx="0">
                    <c:v>English</c:v>
                  </c:pt>
                  <c:pt idx="3">
                    <c:v>Mathematics</c:v>
                  </c:pt>
                  <c:pt idx="6">
                    <c:v>Social Studies</c:v>
                  </c:pt>
                  <c:pt idx="9">
                    <c:v>Integrated Science</c:v>
                  </c:pt>
                  <c:pt idx="12">
                    <c:v>French</c:v>
                  </c:pt>
                  <c:pt idx="15">
                    <c:v>Spanish</c:v>
                  </c:pt>
                </c:lvl>
              </c:multiLvlStrCache>
            </c:multiLvlStrRef>
          </c:cat>
          <c:val>
            <c:numRef>
              <c:f>CCCSLC!$S$6:$AJ$6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3-CD60-49EC-BD0B-18CAF8D6E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48034976"/>
        <c:axId val="2048030816"/>
      </c:barChart>
      <c:catAx>
        <c:axId val="20480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30816"/>
        <c:crosses val="autoZero"/>
        <c:auto val="1"/>
        <c:lblAlgn val="ctr"/>
        <c:lblOffset val="100"/>
        <c:noMultiLvlLbl val="0"/>
      </c:catAx>
      <c:valAx>
        <c:axId val="20480308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3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01D1-B7F4-4E3A-8264-14382176FA62}" type="datetimeFigureOut">
              <a:rPr lang="en-GB" smtClean="0"/>
              <a:t>19/10/2018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D971-20E5-487F-8AD4-F38AAA7EC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7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9992D-B87A-4FF3-AC17-EE5CA48C66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657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69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7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16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9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8FE6F-320C-43E6-ACED-A95096F3C670}" type="slidenum">
              <a:rPr kumimoji="0" lang="en-029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029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99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2708921"/>
            <a:ext cx="11329259" cy="1470025"/>
          </a:xfrm>
        </p:spPr>
        <p:txBody>
          <a:bodyPr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029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1" y="4509120"/>
            <a:ext cx="10944191" cy="576064"/>
          </a:xfrm>
        </p:spPr>
        <p:txBody>
          <a:bodyPr/>
          <a:lstStyle>
            <a:lvl1pPr marL="0" indent="0" algn="l">
              <a:buNone/>
              <a:defRPr sz="3000" b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5415359"/>
            <a:ext cx="11027435" cy="288032"/>
          </a:xfrm>
        </p:spPr>
        <p:txBody>
          <a:bodyPr/>
          <a:lstStyle>
            <a:lvl1pPr marL="0" indent="0" algn="l">
              <a:buNone/>
              <a:defRPr sz="1500"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15803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4740456"/>
            <a:ext cx="6298571" cy="570186"/>
          </a:xfrm>
        </p:spPr>
        <p:txBody>
          <a:bodyPr anchor="b"/>
          <a:lstStyle>
            <a:lvl1pPr algn="ctr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1531" y="1196753"/>
            <a:ext cx="6298571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>
                <a:sym typeface="Calibri" charset="0"/>
              </a:rPr>
              <a:t>Click icon to add picture</a:t>
            </a:r>
            <a:endParaRPr lang="en-GB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1531" y="5367339"/>
            <a:ext cx="6298571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DF5AD-FCFF-43D2-945F-FF52A11868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66571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1A6F-B7CF-462A-B4D4-E86CEFED31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4" y="4509120"/>
            <a:ext cx="10561173" cy="914400"/>
          </a:xfrm>
        </p:spPr>
        <p:txBody>
          <a:bodyPr/>
          <a:lstStyle>
            <a:lvl1pPr marL="0" indent="0">
              <a:buNone/>
              <a:defRPr sz="3000" b="1">
                <a:solidFill>
                  <a:srgbClr val="00B0F0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Closing Greeting</a:t>
            </a:r>
          </a:p>
        </p:txBody>
      </p:sp>
    </p:spTree>
    <p:extLst>
      <p:ext uri="{BB962C8B-B14F-4D97-AF65-F5344CB8AC3E}">
        <p14:creationId xmlns:p14="http://schemas.microsoft.com/office/powerpoint/2010/main" val="22632827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3A76-EFE8-4201-B894-8071BF7F0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633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BE01B-E33D-4EFB-A7B8-429F3BDEE22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97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FF8C0-01D3-47AA-B887-ADD2C0C4F553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3E29B-0F0D-4687-A8DE-E655EA7EDD4E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703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49FE59-191D-4D5F-9F20-80ADAE4CACD6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75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4A2C1-F347-475F-A0D7-734D417EEFFD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57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47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7A580-BC60-4731-82EE-CAE838993FC4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564905"/>
            <a:ext cx="10843253" cy="1470025"/>
          </a:xfrm>
        </p:spPr>
        <p:txBody>
          <a:bodyPr/>
          <a:lstStyle>
            <a:lvl1pPr algn="ctr">
              <a:defRPr sz="5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7ABF-5952-4B0A-9CBD-0F22A6CA2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295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9EEB5-FB4E-4DA0-A901-F6B1E8954869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52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16E2E-374D-4575-9E63-80DD0DF78730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7398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BF251-8A7A-4073-9BA1-707C46AB028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034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C4D93-911D-4A1E-86C0-7E7A1437B781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31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3848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C3A76-EFE8-4201-B894-8071BF7F0D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047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eade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13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886201"/>
            <a:ext cx="103632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27687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39975-E2C2-44D4-AA25-69762F8774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720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44625"/>
            <a:ext cx="7584843" cy="1470025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60" y="1628800"/>
            <a:ext cx="11218848" cy="4320480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E52E-0352-462F-B010-84515AE5D1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69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684" y="1484784"/>
            <a:ext cx="5183717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484784"/>
            <a:ext cx="5183716" cy="442188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 sz="2400">
                <a:solidFill>
                  <a:srgbClr val="002060"/>
                </a:solidFill>
              </a:defRPr>
            </a:lvl2pPr>
            <a:lvl3pPr algn="l">
              <a:defRPr sz="2000">
                <a:solidFill>
                  <a:srgbClr val="002060"/>
                </a:solidFill>
              </a:defRPr>
            </a:lvl3pPr>
            <a:lvl4pPr algn="l">
              <a:defRPr sz="1800">
                <a:solidFill>
                  <a:srgbClr val="002060"/>
                </a:solidFill>
              </a:defRPr>
            </a:lvl4pPr>
            <a:lvl5pPr algn="l"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684" y="128588"/>
            <a:ext cx="7713133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029" altLang="en-US" dirty="0" smtClean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3E0D-EC00-49D5-9BB7-403C78630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0431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82" y="127907"/>
            <a:ext cx="7713531" cy="1143000"/>
          </a:xfrm>
        </p:spPr>
        <p:txBody>
          <a:bodyPr/>
          <a:lstStyle>
            <a:lvl1pPr algn="l">
              <a:defRPr sz="36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683" y="1556792"/>
            <a:ext cx="5386917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683" y="2348881"/>
            <a:ext cx="5386917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372" y="1556792"/>
            <a:ext cx="5389033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5178" y="2343665"/>
            <a:ext cx="5389033" cy="3535363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B028-8423-48D0-99C8-D3E5C91675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2162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AB45-C0A0-42A4-AE7D-624B9EEE4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6690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864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447801"/>
            <a:ext cx="6815667" cy="4495800"/>
          </a:xfrm>
        </p:spPr>
        <p:txBody>
          <a:bodyPr/>
          <a:lstStyle>
            <a:lvl1pPr algn="l">
              <a:defRPr sz="3200">
                <a:solidFill>
                  <a:srgbClr val="002060"/>
                </a:solidFill>
              </a:defRPr>
            </a:lvl1pPr>
            <a:lvl2pPr algn="l">
              <a:defRPr sz="2800">
                <a:solidFill>
                  <a:srgbClr val="002060"/>
                </a:solidFill>
              </a:defRPr>
            </a:lvl2pPr>
            <a:lvl3pPr algn="l">
              <a:defRPr sz="2400">
                <a:solidFill>
                  <a:srgbClr val="002060"/>
                </a:solidFill>
              </a:defRPr>
            </a:lvl3pPr>
            <a:lvl4pPr algn="l">
              <a:defRPr sz="2000">
                <a:solidFill>
                  <a:srgbClr val="002060"/>
                </a:solidFill>
              </a:defRPr>
            </a:lvl4pPr>
            <a:lvl5pPr algn="l"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1513-7CE9-4453-AF9D-931322CE5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9902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73037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3394075"/>
            <a:ext cx="853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11684000" y="6172200"/>
            <a:ext cx="508000" cy="3556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anose="020F0502020204030204" pitchFamily="34" charset="0"/>
                <a:ea typeface="Heiti SC Light" pitchFamily="4" charset="-122"/>
                <a:cs typeface="+mn-cs"/>
                <a:sym typeface="Gill Sans" pitchFamily="4" charset="0"/>
              </a:defRPr>
            </a:lvl1pPr>
          </a:lstStyle>
          <a:p>
            <a:pPr>
              <a:defRPr/>
            </a:pPr>
            <a:fld id="{CD51E5BE-B97E-49F6-8E5F-6956E83928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562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Heiti SC Light" charset="-122"/>
          <a:cs typeface="Heiti SC Light" charset="-122"/>
          <a:sym typeface="Calibri" charset="0"/>
        </a:defRPr>
      </a:lvl9pPr>
    </p:titleStyle>
    <p:bodyStyle>
      <a:lvl1pPr marL="342900" indent="-342900" algn="ctr" rtl="0" eaLnBrk="1" fontAlgn="base" hangingPunct="1">
        <a:spcBef>
          <a:spcPts val="800"/>
        </a:spcBef>
        <a:spcAft>
          <a:spcPct val="0"/>
        </a:spcAft>
        <a:buChar char="•"/>
        <a:defRPr sz="32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419100" indent="38100" algn="ctr" rtl="0" eaLnBrk="1" fontAlgn="base" hangingPunct="1">
        <a:spcBef>
          <a:spcPts val="700"/>
        </a:spcBef>
        <a:spcAft>
          <a:spcPct val="0"/>
        </a:spcAft>
        <a:buChar char="–"/>
        <a:defRPr sz="28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76300" indent="38100" algn="ctr" rtl="0" eaLnBrk="1" fontAlgn="base" hangingPunct="1">
        <a:spcBef>
          <a:spcPts val="600"/>
        </a:spcBef>
        <a:spcAft>
          <a:spcPct val="0"/>
        </a:spcAft>
        <a:buChar char="•"/>
        <a:defRPr sz="24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333500" indent="38100" algn="ctr" rtl="0" eaLnBrk="1" fontAlgn="base" hangingPunct="1">
        <a:spcBef>
          <a:spcPts val="500"/>
        </a:spcBef>
        <a:spcAft>
          <a:spcPct val="0"/>
        </a:spcAft>
        <a:buChar char="–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790700" indent="38100" algn="ctr" rtl="0" eaLnBrk="1" fontAlgn="base" hangingPunct="1">
        <a:spcBef>
          <a:spcPts val="500"/>
        </a:spcBef>
        <a:spcAft>
          <a:spcPct val="0"/>
        </a:spcAft>
        <a:buChar char="»"/>
        <a:defRPr sz="2000">
          <a:solidFill>
            <a:srgbClr val="878787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479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eaLnBrk="1" fontAlgn="base" hangingPunct="1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www.cxc.org </a:t>
            </a:r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791BD-02F2-4242-AD2D-3AABA24A875C}" type="slidenum">
              <a:rPr lang="en-029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029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9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026" y="3593801"/>
            <a:ext cx="99348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CCSLC RESULTS MAY – JUNE 2018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EF818-8B41-447D-A790-C8CE03B29F2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202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0" y="0"/>
            <a:ext cx="9144000" cy="1143000"/>
          </a:xfr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029" sz="3200" dirty="0">
                <a:latin typeface="Arial Black" pitchFamily="34" charset="0"/>
              </a:rPr>
              <a:t>Performance Across Examination Components 2016-2018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752600" y="1143003"/>
          <a:ext cx="8763000" cy="521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6001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POSSIBLE SOLUTION…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987" y="1685250"/>
            <a:ext cx="4170285" cy="179570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A Wallet </a:t>
            </a:r>
            <a:r>
              <a:rPr lang="en-US" sz="2400" b="1" dirty="0" smtClean="0"/>
              <a:t>of</a:t>
            </a:r>
            <a:r>
              <a:rPr lang="en-US" sz="3600" b="1" dirty="0" smtClean="0"/>
              <a:t> Certification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3" t="14526" r="43342" b="19308"/>
          <a:stretch/>
        </p:blipFill>
        <p:spPr>
          <a:xfrm>
            <a:off x="5288973" y="1481631"/>
            <a:ext cx="6113977" cy="42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2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EF818-8B41-447D-A790-C8CE03B29F2C}" type="slidenum"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cid:image001.png@01D0CBAB.0D63E10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01" y="6096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839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8170" y="1260681"/>
            <a:ext cx="8996268" cy="4586252"/>
            <a:chOff x="878170" y="1260681"/>
            <a:chExt cx="8996268" cy="4586252"/>
          </a:xfrm>
        </p:grpSpPr>
        <p:sp>
          <p:nvSpPr>
            <p:cNvPr id="3" name="Round Diagonal Corner Rectangle 2"/>
            <p:cNvSpPr/>
            <p:nvPr/>
          </p:nvSpPr>
          <p:spPr bwMode="auto">
            <a:xfrm>
              <a:off x="878170" y="1260681"/>
              <a:ext cx="8996268" cy="4586252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029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Heiti SC Light" charset="-122"/>
                <a:cs typeface="Heiti SC Light" charset="-122"/>
                <a:sym typeface="Gill Sans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85710" y="1441760"/>
              <a:ext cx="8293749" cy="38472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provide the region with: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syllabuses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of the highest quality; valid and reliable examinations and certificates of international repute for students of all ages, abilities and </a:t>
              </a: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interests;</a:t>
              </a:r>
            </a:p>
            <a:p>
              <a:pPr marL="457200" indent="-45720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029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services </a:t>
              </a:r>
              <a:r>
                <a:rPr lang="en-029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to educational institutions in the development of syllabuses, examinations and examinations administration in the most cost-effective way.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010" y="202863"/>
            <a:ext cx="6040726" cy="852617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MISSION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005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22" y="321276"/>
            <a:ext cx="7438767" cy="119337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PRINCIPLES IN CXC® EXAMINATIONS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489890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Fairness of Examinations</a:t>
            </a:r>
            <a:endParaRPr lang="en-US" sz="4800" kern="1200" dirty="0"/>
          </a:p>
        </p:txBody>
      </p:sp>
      <p:sp>
        <p:nvSpPr>
          <p:cNvPr id="7" name="Freeform 6"/>
          <p:cNvSpPr/>
          <p:nvPr/>
        </p:nvSpPr>
        <p:spPr>
          <a:xfrm>
            <a:off x="3688377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Accuracy of the Marking</a:t>
            </a:r>
            <a:endParaRPr lang="en-US" sz="2400" kern="1200" dirty="0"/>
          </a:p>
        </p:txBody>
      </p:sp>
      <p:sp>
        <p:nvSpPr>
          <p:cNvPr id="8" name="Freeform 7"/>
          <p:cNvSpPr/>
          <p:nvPr/>
        </p:nvSpPr>
        <p:spPr>
          <a:xfrm>
            <a:off x="5886864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Reliability of the Test Scores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>
            <a:off x="8085352" y="1680518"/>
            <a:ext cx="2045105" cy="36699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4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52400" tIns="733992" rIns="152401" bIns="73399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Quality of the Certification</a:t>
            </a:r>
            <a:endParaRPr lang="en-US" sz="2400" kern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575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979" y="148281"/>
            <a:ext cx="7364150" cy="939115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FOR PURPOSE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797011" y="1298556"/>
            <a:ext cx="9310086" cy="4548378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029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Heiti SC Light" charset="-122"/>
              <a:cs typeface="Heiti SC Light" charset="-122"/>
              <a:sym typeface="Gill Sans" charset="0"/>
            </a:endParaRP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1207006" y="1497920"/>
            <a:ext cx="9091751" cy="41036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029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 PRODUCTS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Primary Exit Assessment™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(CPEA™)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Certificate Of Secondary Level Competence</a:t>
            </a:r>
            <a:r>
              <a:rPr lang="en-029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(CCSLC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cs typeface="Times New Roman" panose="02020603050405020304" pitchFamily="18" charset="0"/>
              </a:rPr>
              <a:t>	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Secondary Education Certificate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(CSEC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Advanced Proficiency Examination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CAPE</a:t>
            </a:r>
            <a:r>
              <a:rPr lang="en-029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®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</a:p>
          <a:p>
            <a:pPr marL="457200" indent="-457200" defTabSz="4619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Caribbean </a:t>
            </a:r>
            <a:r>
              <a:rPr lang="en-029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Vocational Qualification* </a:t>
            </a: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(CVQ)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defTabSz="461963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029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CXC-AD</a:t>
            </a:r>
            <a:endParaRPr lang="en-029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62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45692"/>
              </p:ext>
            </p:extLst>
          </p:nvPr>
        </p:nvGraphicFramePr>
        <p:xfrm>
          <a:off x="571961" y="1323903"/>
          <a:ext cx="10673555" cy="458033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511838">
                  <a:extLst>
                    <a:ext uri="{9D8B030D-6E8A-4147-A177-3AD203B41FA5}">
                      <a16:colId xmlns:a16="http://schemas.microsoft.com/office/drawing/2014/main" val="4191381770"/>
                    </a:ext>
                  </a:extLst>
                </a:gridCol>
                <a:gridCol w="1366644">
                  <a:extLst>
                    <a:ext uri="{9D8B030D-6E8A-4147-A177-3AD203B41FA5}">
                      <a16:colId xmlns:a16="http://schemas.microsoft.com/office/drawing/2014/main" val="2553665662"/>
                    </a:ext>
                  </a:extLst>
                </a:gridCol>
                <a:gridCol w="1335738">
                  <a:extLst>
                    <a:ext uri="{9D8B030D-6E8A-4147-A177-3AD203B41FA5}">
                      <a16:colId xmlns:a16="http://schemas.microsoft.com/office/drawing/2014/main" val="1455484991"/>
                    </a:ext>
                  </a:extLst>
                </a:gridCol>
                <a:gridCol w="1443227">
                  <a:extLst>
                    <a:ext uri="{9D8B030D-6E8A-4147-A177-3AD203B41FA5}">
                      <a16:colId xmlns:a16="http://schemas.microsoft.com/office/drawing/2014/main" val="2367968848"/>
                    </a:ext>
                  </a:extLst>
                </a:gridCol>
                <a:gridCol w="1560001">
                  <a:extLst>
                    <a:ext uri="{9D8B030D-6E8A-4147-A177-3AD203B41FA5}">
                      <a16:colId xmlns:a16="http://schemas.microsoft.com/office/drawing/2014/main" val="2833816580"/>
                    </a:ext>
                  </a:extLst>
                </a:gridCol>
                <a:gridCol w="1716467">
                  <a:extLst>
                    <a:ext uri="{9D8B030D-6E8A-4147-A177-3AD203B41FA5}">
                      <a16:colId xmlns:a16="http://schemas.microsoft.com/office/drawing/2014/main" val="850155351"/>
                    </a:ext>
                  </a:extLst>
                </a:gridCol>
                <a:gridCol w="1739640">
                  <a:extLst>
                    <a:ext uri="{9D8B030D-6E8A-4147-A177-3AD203B41FA5}">
                      <a16:colId xmlns:a16="http://schemas.microsoft.com/office/drawing/2014/main" val="3280967913"/>
                    </a:ext>
                  </a:extLst>
                </a:gridCol>
              </a:tblGrid>
              <a:tr h="786668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PARTICIAPTING TERRITORIES</a:t>
                      </a:r>
                      <a:endParaRPr lang="en-GB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 of </a:t>
                      </a:r>
                      <a:endParaRPr lang="en-GB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SUBJECTS OFFERED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No. of </a:t>
                      </a:r>
                      <a:endParaRPr lang="en-GB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TESTS</a:t>
                      </a:r>
                      <a:r>
                        <a:rPr lang="en-GB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GB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TAKEN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718110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r"/>
                      <a:endParaRPr lang="en-GB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2018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2017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2018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2017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>
                          <a:effectLst/>
                        </a:rPr>
                        <a:t>2018</a:t>
                      </a:r>
                      <a:endParaRPr lang="en-GB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</a:rPr>
                        <a:t>2017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425556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CAPE®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13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11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3,913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1,916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442764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CSEC®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7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31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</a:rPr>
                        <a:t>30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11,214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 smtClean="0">
                          <a:effectLst/>
                        </a:rPr>
                        <a:t>7,827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826169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CCSLC®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666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</a:rPr>
                        <a:t>789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03537"/>
                  </a:ext>
                </a:extLst>
              </a:tr>
              <a:tr h="686266">
                <a:tc gridSpan="3"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n-GB" sz="36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en-GB" sz="4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15,793</a:t>
                      </a:r>
                      <a:endParaRPr lang="en-GB" sz="4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4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10,532</a:t>
                      </a:r>
                      <a:endParaRPr lang="en-GB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44153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6053" y="148281"/>
            <a:ext cx="7364150" cy="939115"/>
          </a:xfrm>
        </p:spPr>
        <p:txBody>
          <a:bodyPr/>
          <a:lstStyle/>
          <a:p>
            <a:r>
              <a:rPr lang="en-029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E-TESTING - REGIONAL 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6DE52E-0352-462F-B010-84515AE5D16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7430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89892"/>
            <a:ext cx="9144000" cy="6463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029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9906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marL="682608" lvl="2" indent="-509575">
              <a:lnSpc>
                <a:spcPct val="80000"/>
              </a:lnSpc>
              <a:defRPr/>
            </a:pPr>
            <a:endParaRPr lang="en-US" sz="2800" dirty="0"/>
          </a:p>
          <a:p>
            <a:pPr marL="682608" lvl="2" indent="-509575">
              <a:lnSpc>
                <a:spcPct val="80000"/>
              </a:lnSpc>
              <a:defRPr/>
            </a:pPr>
            <a:r>
              <a:rPr lang="en-US" sz="2800" b="1" dirty="0"/>
              <a:t>CAPE</a:t>
            </a:r>
            <a:r>
              <a:rPr lang="en-029" sz="2800" baseline="30000" dirty="0">
                <a:sym typeface="Symbol"/>
              </a:rPr>
              <a:t></a:t>
            </a:r>
            <a:r>
              <a:rPr lang="en-US" sz="2800" dirty="0">
                <a:sym typeface="Symbol"/>
              </a:rPr>
              <a:t>	</a:t>
            </a:r>
            <a:r>
              <a:rPr lang="en-US" sz="2800" dirty="0"/>
              <a:t>– Module grades in addition to overall 		   		    grade</a:t>
            </a:r>
          </a:p>
          <a:p>
            <a:pPr marL="682608" lvl="2" indent="-509575">
              <a:lnSpc>
                <a:spcPct val="80000"/>
              </a:lnSpc>
              <a:defRPr/>
            </a:pPr>
            <a:endParaRPr lang="en-US" sz="2800" b="1" dirty="0"/>
          </a:p>
          <a:p>
            <a:pPr marL="630222" lvl="2" indent="-457189">
              <a:lnSpc>
                <a:spcPct val="80000"/>
              </a:lnSpc>
              <a:defRPr/>
            </a:pPr>
            <a:r>
              <a:rPr lang="en-US" sz="2800" b="1" dirty="0"/>
              <a:t>CSEC</a:t>
            </a:r>
            <a:r>
              <a:rPr lang="en-029" sz="2800" baseline="30000" dirty="0">
                <a:sym typeface="Symbol"/>
              </a:rPr>
              <a:t></a:t>
            </a:r>
            <a:r>
              <a:rPr lang="en-US" sz="2800" b="1" dirty="0"/>
              <a:t> 	</a:t>
            </a:r>
            <a:r>
              <a:rPr lang="en-US" sz="2800" dirty="0"/>
              <a:t>– Profile grades in addition to overall grade</a:t>
            </a:r>
          </a:p>
          <a:p>
            <a:pPr marL="682608" lvl="2" indent="-509575">
              <a:lnSpc>
                <a:spcPct val="80000"/>
              </a:lnSpc>
              <a:defRPr/>
            </a:pPr>
            <a:endParaRPr lang="en-US" sz="2800" dirty="0"/>
          </a:p>
          <a:p>
            <a:pPr marL="682608" lvl="2" indent="-509575">
              <a:lnSpc>
                <a:spcPct val="80000"/>
              </a:lnSpc>
              <a:defRPr/>
            </a:pPr>
            <a:r>
              <a:rPr lang="en-US" sz="2800" b="1" dirty="0"/>
              <a:t>CCSLC</a:t>
            </a:r>
            <a:r>
              <a:rPr lang="en-029" sz="2800" baseline="30000" dirty="0">
                <a:sym typeface="Symbol"/>
              </a:rPr>
              <a:t></a:t>
            </a:r>
            <a:r>
              <a:rPr lang="en-US" sz="2800" dirty="0">
                <a:sym typeface="Symbol"/>
              </a:rPr>
              <a:t>	</a:t>
            </a:r>
            <a:r>
              <a:rPr lang="en-US" sz="2800" dirty="0"/>
              <a:t>– Mastery, Competent, Developing Competence</a:t>
            </a:r>
          </a:p>
          <a:p>
            <a:pPr marL="682608" lvl="2" indent="-509575">
              <a:lnSpc>
                <a:spcPct val="80000"/>
              </a:lnSpc>
              <a:defRPr/>
            </a:pPr>
            <a:endParaRPr lang="en-US" sz="2800" dirty="0"/>
          </a:p>
          <a:p>
            <a:pPr marL="682608" lvl="2" indent="-509575">
              <a:lnSpc>
                <a:spcPct val="80000"/>
              </a:lnSpc>
              <a:defRPr/>
            </a:pPr>
            <a:r>
              <a:rPr lang="en-US" sz="2800" b="1" dirty="0"/>
              <a:t>CVQ</a:t>
            </a:r>
            <a:r>
              <a:rPr lang="en-029" sz="2800" baseline="30000" dirty="0">
                <a:sym typeface="Symbol"/>
              </a:rPr>
              <a:t>*</a:t>
            </a:r>
            <a:r>
              <a:rPr lang="en-US" sz="2800" dirty="0"/>
              <a:t> 	– Competent/Not Competent</a:t>
            </a:r>
            <a:br>
              <a:rPr lang="en-US" sz="2800" dirty="0"/>
            </a:br>
            <a:endParaRPr lang="en-US" sz="2800" dirty="0"/>
          </a:p>
          <a:p>
            <a:pPr marL="682608" lvl="2" indent="-509575">
              <a:lnSpc>
                <a:spcPct val="80000"/>
              </a:lnSpc>
              <a:defRPr/>
            </a:pPr>
            <a:r>
              <a:rPr lang="en-US" sz="2800" b="1" dirty="0"/>
              <a:t>CPEA</a:t>
            </a:r>
            <a:r>
              <a:rPr lang="en-029" sz="2800" baseline="30000" dirty="0">
                <a:sym typeface="Symbol"/>
              </a:rPr>
              <a:t></a:t>
            </a:r>
            <a:r>
              <a:rPr lang="en-US" sz="2800" dirty="0">
                <a:sym typeface="Symbol"/>
              </a:rPr>
              <a:t>	</a:t>
            </a:r>
            <a:r>
              <a:rPr lang="en-US" sz="2800" dirty="0"/>
              <a:t>– Overall grade only</a:t>
            </a:r>
          </a:p>
          <a:p>
            <a:pPr marL="682608" lvl="2" indent="-509575">
              <a:lnSpc>
                <a:spcPct val="80000"/>
              </a:lnSpc>
              <a:defRPr/>
            </a:pPr>
            <a:endParaRPr lang="en-US" sz="1300" dirty="0"/>
          </a:p>
          <a:p>
            <a:pPr marL="682608" lvl="2" indent="-509575">
              <a:lnSpc>
                <a:spcPct val="80000"/>
              </a:lnSpc>
              <a:defRPr/>
            </a:pPr>
            <a:endParaRPr lang="en-US" sz="1300" dirty="0"/>
          </a:p>
          <a:p>
            <a:pPr marL="682608" lvl="2" indent="-509575">
              <a:lnSpc>
                <a:spcPct val="80000"/>
              </a:lnSpc>
              <a:defRPr/>
            </a:pPr>
            <a:endParaRPr lang="en-US" sz="1300" dirty="0"/>
          </a:p>
          <a:p>
            <a:pPr marL="682608" lvl="2" indent="-509575">
              <a:lnSpc>
                <a:spcPct val="80000"/>
              </a:lnSpc>
              <a:defRPr/>
            </a:pPr>
            <a:endParaRPr lang="en-US" sz="1300" dirty="0"/>
          </a:p>
          <a:p>
            <a:pPr marL="173033" lvl="2" indent="0">
              <a:lnSpc>
                <a:spcPct val="80000"/>
              </a:lnSpc>
              <a:buNone/>
              <a:defRPr/>
            </a:pPr>
            <a:endParaRPr lang="en-US" sz="1300" dirty="0"/>
          </a:p>
          <a:p>
            <a:pPr marL="173033" lvl="2" indent="0">
              <a:lnSpc>
                <a:spcPct val="80000"/>
              </a:lnSpc>
              <a:buNone/>
              <a:defRPr/>
            </a:pPr>
            <a:r>
              <a:rPr lang="en-029" sz="1300" b="1" dirty="0"/>
              <a:t>	*CVQ</a:t>
            </a:r>
            <a:r>
              <a:rPr lang="en-029" sz="1300" dirty="0"/>
              <a:t>® is the registered trademark of the Caribbean Association of National Training Authorities (CANTA) 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4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Arial Black" pitchFamily="34" charset="0"/>
              </a:rPr>
              <a:t>GRADED EXAMINATIONS</a:t>
            </a:r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175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7354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533404"/>
            <a:ext cx="7886700" cy="726281"/>
          </a:xfrm>
          <a:solidFill>
            <a:srgbClr val="74A8F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029" sz="3200" dirty="0">
                <a:latin typeface="Arial Black" pitchFamily="34" charset="0"/>
              </a:rPr>
              <a:t>What is CCSLC</a:t>
            </a:r>
            <a:r>
              <a:rPr lang="en-029" sz="3200" baseline="30000" dirty="0">
                <a:sym typeface="Symbol"/>
              </a:rPr>
              <a:t> </a:t>
            </a:r>
            <a:r>
              <a:rPr lang="en-029" sz="3200" dirty="0">
                <a:latin typeface="Arial Black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389" y="2188142"/>
            <a:ext cx="7886700" cy="267890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029" dirty="0"/>
              <a:t>A secondary level qualification which will prepare candidates for further study or entry-level employment.  </a:t>
            </a:r>
          </a:p>
          <a:p>
            <a:pPr lvl="0"/>
            <a:endParaRPr lang="en-029" dirty="0" smtClean="0"/>
          </a:p>
          <a:p>
            <a:pPr lvl="0"/>
            <a:r>
              <a:rPr lang="en-029" dirty="0" smtClean="0"/>
              <a:t>Candidates </a:t>
            </a:r>
            <a:r>
              <a:rPr lang="en-029" dirty="0"/>
              <a:t>must complete two compulsory subjects (English and Mathematics) as well as a choice of three </a:t>
            </a:r>
            <a:r>
              <a:rPr lang="en-029" dirty="0" smtClean="0"/>
              <a:t>others including:</a:t>
            </a:r>
          </a:p>
          <a:p>
            <a:pPr lvl="1"/>
            <a:r>
              <a:rPr lang="en-029" dirty="0" smtClean="0"/>
              <a:t>Other CCSLC</a:t>
            </a:r>
            <a:r>
              <a:rPr lang="en-029" baseline="30000" dirty="0">
                <a:sym typeface="Symbol"/>
              </a:rPr>
              <a:t> </a:t>
            </a:r>
            <a:r>
              <a:rPr lang="en-029" dirty="0" smtClean="0"/>
              <a:t> subjects</a:t>
            </a:r>
          </a:p>
          <a:p>
            <a:pPr lvl="1"/>
            <a:r>
              <a:rPr lang="en-029" dirty="0" smtClean="0"/>
              <a:t>CSEC</a:t>
            </a:r>
            <a:r>
              <a:rPr lang="en-029" baseline="30000" dirty="0">
                <a:sym typeface="Symbol"/>
              </a:rPr>
              <a:t> </a:t>
            </a:r>
            <a:r>
              <a:rPr lang="en-029" dirty="0" smtClean="0"/>
              <a:t> subjects Grades I to IV</a:t>
            </a:r>
          </a:p>
          <a:p>
            <a:pPr lvl="1"/>
            <a:r>
              <a:rPr lang="en-029" dirty="0" smtClean="0"/>
              <a:t>TVET Level 1 programmes</a:t>
            </a:r>
            <a:endParaRPr lang="en-029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CFF8C0-01D3-47AA-B887-ADD2C0C4F553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371600"/>
            <a:ext cx="12954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3088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"/>
            <a:ext cx="9144000" cy="1417639"/>
          </a:xfrm>
          <a:solidFill>
            <a:srgbClr val="74A8F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029" sz="2400" dirty="0">
                <a:latin typeface="Arial Black" pitchFamily="34" charset="0"/>
              </a:rPr>
              <a:t>Comparative Candidate Entries by Subjects for </a:t>
            </a:r>
            <a:br>
              <a:rPr lang="en-029" sz="2400" dirty="0">
                <a:latin typeface="Arial Black" pitchFamily="34" charset="0"/>
              </a:rPr>
            </a:br>
            <a:r>
              <a:rPr lang="en-029" sz="2400" dirty="0">
                <a:latin typeface="Arial Black" pitchFamily="34" charset="0"/>
              </a:rPr>
              <a:t>2016 - 2018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6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44780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752600" y="1447803"/>
          <a:ext cx="8763000" cy="490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8780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3" y="3"/>
            <a:ext cx="9152709" cy="1112839"/>
          </a:xfrm>
          <a:solidFill>
            <a:srgbClr val="74A8FC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029" sz="2400" dirty="0">
                <a:latin typeface="Arial Black" pitchFamily="34" charset="0"/>
              </a:rPr>
              <a:t>Average (Mean) Performances for </a:t>
            </a:r>
            <a:br>
              <a:rPr lang="en-029" sz="2400" dirty="0">
                <a:latin typeface="Arial Black" pitchFamily="34" charset="0"/>
              </a:rPr>
            </a:br>
            <a:r>
              <a:rPr lang="en-029" sz="2400" dirty="0">
                <a:latin typeface="Arial Black" pitchFamily="34" charset="0"/>
              </a:rPr>
              <a:t>Examination Components </a:t>
            </a:r>
            <a:br>
              <a:rPr lang="en-029" sz="2400" dirty="0">
                <a:latin typeface="Arial Black" pitchFamily="34" charset="0"/>
              </a:rPr>
            </a:br>
            <a:r>
              <a:rPr lang="en-029" sz="2400" dirty="0">
                <a:latin typeface="Arial Black" pitchFamily="34" charset="0"/>
              </a:rPr>
              <a:t>2016 - 2018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t>www.cxc.org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89C46-FC45-438C-8193-548E547ACF1C}" type="slidenum">
              <a:rPr lang="en-029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029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 descr="cid:image001.png@01D0CBAB.0D63E100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143000"/>
            <a:ext cx="12954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752600" y="11430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03166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Custom 3">
      <a:dk1>
        <a:srgbClr val="002060"/>
      </a:dk1>
      <a:lt1>
        <a:sysClr val="window" lastClr="FFFFFF"/>
      </a:lt1>
      <a:dk2>
        <a:srgbClr val="17406D"/>
      </a:dk2>
      <a:lt2>
        <a:srgbClr val="DBEFF9"/>
      </a:lt2>
      <a:accent1>
        <a:srgbClr val="FF6600"/>
      </a:accent1>
      <a:accent2>
        <a:srgbClr val="FFCC66"/>
      </a:accent2>
      <a:accent3>
        <a:srgbClr val="008000"/>
      </a:accent3>
      <a:accent4>
        <a:srgbClr val="0066FF"/>
      </a:accent4>
      <a:accent5>
        <a:srgbClr val="FF0000"/>
      </a:accent5>
      <a:accent6>
        <a:srgbClr val="7030A0"/>
      </a:accent6>
      <a:hlink>
        <a:srgbClr val="00B0F0"/>
      </a:hlink>
      <a:folHlink>
        <a:srgbClr val="00B0F0"/>
      </a:folHlink>
    </a:clrScheme>
    <a:fontScheme name="Default - Title Slide">
      <a:majorFont>
        <a:latin typeface="Calibri"/>
        <a:ea typeface="Heiti SC Light"/>
        <a:cs typeface="Heiti SC Light"/>
      </a:majorFont>
      <a:minorFont>
        <a:latin typeface="Calibri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SC Light" charset="-122"/>
            <a:cs typeface="Heiti SC Light" charset="-122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XC PowerPoint Template no® FINAL 27August2015" id="{06344E2F-5FD7-4AC8-8404-0FAAFBC0FC93}" vid="{36D5E964-5A04-49F5-AC92-F44B5A3A1F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262</Words>
  <Application>Microsoft Office PowerPoint</Application>
  <PresentationFormat>Widescreen</PresentationFormat>
  <Paragraphs>128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Gill Sans</vt:lpstr>
      <vt:lpstr>Heiti SC Light</vt:lpstr>
      <vt:lpstr>Symbol</vt:lpstr>
      <vt:lpstr>Times New Roman</vt:lpstr>
      <vt:lpstr>Default - Title Slide</vt:lpstr>
      <vt:lpstr>Office Theme</vt:lpstr>
      <vt:lpstr>PowerPoint Presentation</vt:lpstr>
      <vt:lpstr>OUR MISSION</vt:lpstr>
      <vt:lpstr>GUIDING PRINCIPLES IN CXC® EXAMINATIONS</vt:lpstr>
      <vt:lpstr>FITNESS FOR PURPOSE</vt:lpstr>
      <vt:lpstr>E-TESTING - REGIONAL </vt:lpstr>
      <vt:lpstr>PowerPoint Presentation</vt:lpstr>
      <vt:lpstr>What is CCSLC ?</vt:lpstr>
      <vt:lpstr>Comparative Candidate Entries by Subjects for  2016 - 2018</vt:lpstr>
      <vt:lpstr>Average (Mean) Performances for  Examination Components  2016 - 2018</vt:lpstr>
      <vt:lpstr>Performance Across Examination Components 2016-2018</vt:lpstr>
      <vt:lpstr>POSSIBLE SOLUTION…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Rodney Payne</dc:creator>
  <cp:lastModifiedBy>Cleveland L. Sam</cp:lastModifiedBy>
  <cp:revision>90</cp:revision>
  <dcterms:created xsi:type="dcterms:W3CDTF">2018-08-06T13:46:51Z</dcterms:created>
  <dcterms:modified xsi:type="dcterms:W3CDTF">2018-10-19T13:16:58Z</dcterms:modified>
</cp:coreProperties>
</file>